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i5W+S7g2gnp7zgLt6YRysbP7qk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>
                <a:solidFill>
                  <a:schemeClr val="dk1"/>
                </a:solidFill>
              </a:rPr>
              <a:t>Arshad</a:t>
            </a:r>
            <a:endParaRPr/>
          </a:p>
        </p:txBody>
      </p:sp>
      <p:sp>
        <p:nvSpPr>
          <p:cNvPr id="141" name="Google Shape;14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3be3bef4d9_1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Shreejay</a:t>
            </a:r>
            <a:endParaRPr/>
          </a:p>
        </p:txBody>
      </p:sp>
      <p:sp>
        <p:nvSpPr>
          <p:cNvPr id="211" name="Google Shape;211;g23be3bef4d9_19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3beacbcec4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3beacbcec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>
                <a:solidFill>
                  <a:schemeClr val="dk1"/>
                </a:solidFill>
              </a:rPr>
              <a:t>Shreejay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beacbcec4_2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beacbcec4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3beacbcec4_2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3beacbcec4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>
                <a:solidFill>
                  <a:schemeClr val="dk1"/>
                </a:solidFill>
              </a:rPr>
              <a:t>Shreejay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3beacbcec4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3beacbcec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>
                <a:solidFill>
                  <a:schemeClr val="dk1"/>
                </a:solidFill>
              </a:rPr>
              <a:t>Shreejay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3beacbcec4_2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3beacbcec4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>
                <a:solidFill>
                  <a:schemeClr val="dk1"/>
                </a:solidFill>
              </a:rPr>
              <a:t>Shreejay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Tim/Shreejay</a:t>
            </a:r>
            <a:endParaRPr/>
          </a:p>
        </p:txBody>
      </p:sp>
      <p:sp>
        <p:nvSpPr>
          <p:cNvPr id="257" name="Google Shape;25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3beacbcec4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>
                <a:solidFill>
                  <a:schemeClr val="dk1"/>
                </a:solidFill>
              </a:rPr>
              <a:t>Tim/Shreejay</a:t>
            </a:r>
            <a:endParaRPr/>
          </a:p>
        </p:txBody>
      </p:sp>
      <p:sp>
        <p:nvSpPr>
          <p:cNvPr id="263" name="Google Shape;263;g23beacbcec4_2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41e264b8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>
                <a:solidFill>
                  <a:schemeClr val="dk1"/>
                </a:solidFill>
              </a:rPr>
              <a:t>Tim/Shreejay</a:t>
            </a:r>
            <a:endParaRPr/>
          </a:p>
        </p:txBody>
      </p:sp>
      <p:sp>
        <p:nvSpPr>
          <p:cNvPr id="269" name="Google Shape;269;g2741e264b8e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Dinesh</a:t>
            </a:r>
            <a:endParaRPr/>
          </a:p>
        </p:txBody>
      </p:sp>
      <p:sp>
        <p:nvSpPr>
          <p:cNvPr id="277" name="Google Shape;27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>
                <a:solidFill>
                  <a:schemeClr val="dk1"/>
                </a:solidFill>
              </a:rPr>
              <a:t>Arshad</a:t>
            </a:r>
            <a:endParaRPr/>
          </a:p>
        </p:txBody>
      </p:sp>
      <p:sp>
        <p:nvSpPr>
          <p:cNvPr id="150" name="Google Shape;15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>
                <a:solidFill>
                  <a:schemeClr val="dk1"/>
                </a:solidFill>
              </a:rPr>
              <a:t>Dinesh</a:t>
            </a:r>
            <a:endParaRPr/>
          </a:p>
        </p:txBody>
      </p:sp>
      <p:sp>
        <p:nvSpPr>
          <p:cNvPr id="284" name="Google Shape;28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3be3bef4d9_19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23be3bef4d9_19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Arshad</a:t>
            </a:r>
            <a:endParaRPr/>
          </a:p>
        </p:txBody>
      </p:sp>
      <p:sp>
        <p:nvSpPr>
          <p:cNvPr id="156" name="Google Shape;15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be3bef4d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be3bef4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Arshad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Tim</a:t>
            </a:r>
            <a:endParaRPr/>
          </a:p>
        </p:txBody>
      </p:sp>
      <p:sp>
        <p:nvSpPr>
          <p:cNvPr id="169" name="Google Shape;16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beacbcec4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3beacbcec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Tej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Tej</a:t>
            </a:r>
            <a:endParaRPr/>
          </a:p>
        </p:txBody>
      </p:sp>
      <p:sp>
        <p:nvSpPr>
          <p:cNvPr id="186" name="Google Shape;18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741e264b8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Ian</a:t>
            </a:r>
            <a:endParaRPr/>
          </a:p>
        </p:txBody>
      </p:sp>
      <p:sp>
        <p:nvSpPr>
          <p:cNvPr id="195" name="Google Shape;195;g2741e264b8e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Ian</a:t>
            </a:r>
            <a:endParaRPr/>
          </a:p>
        </p:txBody>
      </p:sp>
      <p:sp>
        <p:nvSpPr>
          <p:cNvPr id="204" name="Google Shape;20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1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Google Shape;24;p1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1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" name="Google Shape;26;p12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Google Shape;27;p12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1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12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Google Shape;30;p12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Google Shape;31;p12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Google Shape;32;p1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12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12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1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3" name="Google Shape;103;p2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2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800" u="none" cap="none" strike="noStrike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2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8" name="Google Shape;118;p2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3" name="Google Shape;123;p25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2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1" type="body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6" name="Google Shape;136;p2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4" name="Google Shape;54;p15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1" name="Google Shape;61;p16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3" name="Google Shape;63;p16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0" name="Google Shape;80;p1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0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7" name="Google Shape;87;p2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1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1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11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1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1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11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11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1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1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1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1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1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/>
          <p:nvPr>
            <p:ph type="ctrTitle"/>
          </p:nvPr>
        </p:nvSpPr>
        <p:spPr>
          <a:xfrm>
            <a:off x="1070000" y="657375"/>
            <a:ext cx="85047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</a:pPr>
            <a:r>
              <a:rPr lang="en-IN" sz="2400"/>
              <a:t>ENPM663: Building a Manufacturing Robotic Software Syste</a:t>
            </a:r>
            <a:r>
              <a:rPr lang="en-IN" sz="2400"/>
              <a:t>m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</a:pPr>
            <a:r>
              <a:rPr lang="en-IN" sz="2600"/>
              <a:t>RWA67</a:t>
            </a:r>
            <a:endParaRPr sz="3800"/>
          </a:p>
        </p:txBody>
      </p:sp>
      <p:sp>
        <p:nvSpPr>
          <p:cNvPr id="144" name="Google Shape;144;p1"/>
          <p:cNvSpPr txBox="1"/>
          <p:nvPr>
            <p:ph idx="1" type="subTitle"/>
          </p:nvPr>
        </p:nvSpPr>
        <p:spPr>
          <a:xfrm>
            <a:off x="4370299" y="4726000"/>
            <a:ext cx="19041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b="1" lang="en-IN" sz="1500" u="sng"/>
              <a:t>Team Members:</a:t>
            </a:r>
            <a:endParaRPr b="1" sz="1500"/>
          </a:p>
        </p:txBody>
      </p:sp>
      <p:pic>
        <p:nvPicPr>
          <p:cNvPr id="145" name="Google Shape;14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475" y="1962687"/>
            <a:ext cx="4319257" cy="247111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"/>
          <p:cNvSpPr txBox="1"/>
          <p:nvPr/>
        </p:nvSpPr>
        <p:spPr>
          <a:xfrm>
            <a:off x="5346200" y="5106150"/>
            <a:ext cx="23406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 sz="12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Arshad Shaik</a:t>
            </a:r>
            <a:endParaRPr b="1" sz="12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 sz="12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Dhinesh Rajasekaran</a:t>
            </a:r>
            <a:endParaRPr b="1" sz="12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 sz="12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Tim Sweeney</a:t>
            </a:r>
            <a:endParaRPr b="1" sz="12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2957900" y="5106150"/>
            <a:ext cx="22203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 sz="12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Shreejay Badshah</a:t>
            </a:r>
            <a:endParaRPr b="1" sz="12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 sz="12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Tej Polamreddy</a:t>
            </a:r>
            <a:endParaRPr b="1" sz="12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 sz="12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Ian Serbin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3be3bef4d9_19_1"/>
          <p:cNvSpPr txBox="1"/>
          <p:nvPr>
            <p:ph type="title"/>
          </p:nvPr>
        </p:nvSpPr>
        <p:spPr>
          <a:xfrm>
            <a:off x="280291" y="2979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IN"/>
              <a:t>Trial Files:</a:t>
            </a:r>
            <a:endParaRPr/>
          </a:p>
        </p:txBody>
      </p:sp>
      <p:sp>
        <p:nvSpPr>
          <p:cNvPr id="214" name="Google Shape;214;g23be3bef4d9_19_1"/>
          <p:cNvSpPr txBox="1"/>
          <p:nvPr/>
        </p:nvSpPr>
        <p:spPr>
          <a:xfrm>
            <a:off x="598500" y="1352475"/>
            <a:ext cx="8937300" cy="47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Trebuchet MS"/>
                <a:ea typeface="Trebuchet MS"/>
                <a:cs typeface="Trebuchet MS"/>
                <a:sym typeface="Trebuchet MS"/>
              </a:rPr>
              <a:t>The Order Manager </a:t>
            </a:r>
            <a:r>
              <a:rPr lang="en-IN" sz="1800">
                <a:latin typeface="Trebuchet MS"/>
                <a:ea typeface="Trebuchet MS"/>
                <a:cs typeface="Trebuchet MS"/>
                <a:sym typeface="Trebuchet MS"/>
              </a:rPr>
              <a:t>node</a:t>
            </a:r>
            <a:r>
              <a:rPr lang="en-IN" sz="1800">
                <a:latin typeface="Trebuchet MS"/>
                <a:ea typeface="Trebuchet MS"/>
                <a:cs typeface="Trebuchet MS"/>
                <a:sym typeface="Trebuchet MS"/>
              </a:rPr>
              <a:t> is the heart of the competition package: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-IN" sz="1800">
                <a:latin typeface="Trebuchet MS"/>
                <a:ea typeface="Trebuchet MS"/>
                <a:cs typeface="Trebuchet MS"/>
                <a:sym typeface="Trebuchet MS"/>
              </a:rPr>
              <a:t>rwa67_summer2023.yaml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-IN" sz="1800">
                <a:latin typeface="Trebuchet MS"/>
                <a:ea typeface="Trebuchet MS"/>
                <a:cs typeface="Trebuchet MS"/>
                <a:sym typeface="Trebuchet MS"/>
              </a:rPr>
              <a:t>rwa67_summer2023_SB_test1.yaml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○"/>
            </a:pPr>
            <a:r>
              <a:rPr lang="en-IN" sz="1800">
                <a:latin typeface="Trebuchet MS"/>
                <a:ea typeface="Trebuchet MS"/>
                <a:cs typeface="Trebuchet MS"/>
                <a:sym typeface="Trebuchet MS"/>
              </a:rPr>
              <a:t>4 orders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○"/>
            </a:pPr>
            <a:r>
              <a:rPr lang="en-IN" sz="1800">
                <a:latin typeface="Trebuchet MS"/>
                <a:ea typeface="Trebuchet MS"/>
                <a:cs typeface="Trebuchet MS"/>
                <a:sym typeface="Trebuchet MS"/>
              </a:rPr>
              <a:t>Multiple Faulty Parts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○"/>
            </a:pPr>
            <a:r>
              <a:rPr lang="en-IN" sz="1800">
                <a:latin typeface="Trebuchet MS"/>
                <a:ea typeface="Trebuchet MS"/>
                <a:cs typeface="Trebuchet MS"/>
                <a:sym typeface="Trebuchet MS"/>
              </a:rPr>
              <a:t>Insufficient Parts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-IN" sz="1800">
                <a:latin typeface="Trebuchet MS"/>
                <a:ea typeface="Trebuchet MS"/>
                <a:cs typeface="Trebuchet MS"/>
                <a:sym typeface="Trebuchet MS"/>
              </a:rPr>
              <a:t>rwa67_summer2023_TS_test1.yaml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○"/>
            </a:pPr>
            <a:r>
              <a:rPr lang="en-IN" sz="1800">
                <a:latin typeface="Trebuchet MS"/>
                <a:ea typeface="Trebuchet MS"/>
                <a:cs typeface="Trebuchet MS"/>
                <a:sym typeface="Trebuchet MS"/>
              </a:rPr>
              <a:t>Order contains 3 faulty parts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Trebuchet MS"/>
                <a:ea typeface="Trebuchet MS"/>
                <a:cs typeface="Trebuchet MS"/>
                <a:sym typeface="Trebuchet MS"/>
              </a:rPr>
              <a:t>		and only 5 available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Trebuchet MS"/>
                <a:ea typeface="Trebuchet MS"/>
                <a:cs typeface="Trebuchet MS"/>
                <a:sym typeface="Trebuchet MS"/>
              </a:rPr>
              <a:t>		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5" name="Google Shape;215;g23be3bef4d9_19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700" y="2113075"/>
            <a:ext cx="6009499" cy="338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3be3bef4d9_19_1"/>
          <p:cNvSpPr txBox="1"/>
          <p:nvPr/>
        </p:nvSpPr>
        <p:spPr>
          <a:xfrm>
            <a:off x="6685075" y="5672950"/>
            <a:ext cx="358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Trebuchet MS"/>
                <a:ea typeface="Trebuchet MS"/>
                <a:cs typeface="Trebuchet MS"/>
                <a:sym typeface="Trebuchet MS"/>
              </a:rPr>
              <a:t>Testing: faulty parts lead to missing parts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beacbcec4_2_5"/>
          <p:cNvSpPr txBox="1"/>
          <p:nvPr>
            <p:ph idx="1" type="body"/>
          </p:nvPr>
        </p:nvSpPr>
        <p:spPr>
          <a:xfrm>
            <a:off x="686875" y="270401"/>
            <a:ext cx="8555700" cy="53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rwa67_summer2023_SB_test1.yaml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2" name="Google Shape;222;g23beacbcec4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75" y="804400"/>
            <a:ext cx="2209863" cy="570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23beacbcec4_2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525" y="848675"/>
            <a:ext cx="2265575" cy="570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3beacbcec4_2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9875" y="848675"/>
            <a:ext cx="2139800" cy="570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3beacbcec4_2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6775" y="2597588"/>
            <a:ext cx="2439525" cy="20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23beacbcec4_2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25" y="1972731"/>
            <a:ext cx="9871974" cy="2653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3beacbcec4_2_15"/>
          <p:cNvSpPr txBox="1"/>
          <p:nvPr>
            <p:ph idx="1" type="body"/>
          </p:nvPr>
        </p:nvSpPr>
        <p:spPr>
          <a:xfrm>
            <a:off x="686875" y="270401"/>
            <a:ext cx="8555700" cy="53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rwa67_summer2023_TS_test1.yaml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6" name="Google Shape;236;g23beacbcec4_2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875" y="938225"/>
            <a:ext cx="2107825" cy="39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3beacbcec4_2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1725" y="938225"/>
            <a:ext cx="2662688" cy="4894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3beacbcec4_2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4125" y="956801"/>
            <a:ext cx="2581275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3beacbcec4_2_0"/>
          <p:cNvSpPr txBox="1"/>
          <p:nvPr>
            <p:ph type="title"/>
          </p:nvPr>
        </p:nvSpPr>
        <p:spPr>
          <a:xfrm>
            <a:off x="677334" y="180375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Result:</a:t>
            </a:r>
            <a:endParaRPr/>
          </a:p>
        </p:txBody>
      </p:sp>
      <p:sp>
        <p:nvSpPr>
          <p:cNvPr id="244" name="Google Shape;244;g23beacbcec4_2_0"/>
          <p:cNvSpPr txBox="1"/>
          <p:nvPr>
            <p:ph idx="1" type="body"/>
          </p:nvPr>
        </p:nvSpPr>
        <p:spPr>
          <a:xfrm>
            <a:off x="677325" y="887074"/>
            <a:ext cx="8841900" cy="587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rwa67_summer2023_SB_test1.yaml:</a:t>
            </a:r>
            <a:endParaRPr>
              <a:solidFill>
                <a:schemeClr val="dk1"/>
              </a:solidFill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Char char="►"/>
            </a:pPr>
            <a:r>
              <a:rPr lang="en-IN">
                <a:solidFill>
                  <a:schemeClr val="dk1"/>
                </a:solidFill>
              </a:rPr>
              <a:t>completion time:  162 sec</a:t>
            </a:r>
            <a:endParaRPr>
              <a:solidFill>
                <a:schemeClr val="dk1"/>
              </a:solidFill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Char char="►"/>
            </a:pPr>
            <a:r>
              <a:rPr lang="en-IN">
                <a:solidFill>
                  <a:schemeClr val="dk1"/>
                </a:solidFill>
              </a:rPr>
              <a:t>Score: 39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5" name="Google Shape;245;g23beacbcec4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37" y="1868687"/>
            <a:ext cx="4767075" cy="391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3beacbcec4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7663" y="2738425"/>
            <a:ext cx="4829175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3beacbcec4_2_31"/>
          <p:cNvSpPr txBox="1"/>
          <p:nvPr>
            <p:ph type="title"/>
          </p:nvPr>
        </p:nvSpPr>
        <p:spPr>
          <a:xfrm>
            <a:off x="677334" y="180375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Result (cont.):</a:t>
            </a:r>
            <a:endParaRPr/>
          </a:p>
        </p:txBody>
      </p:sp>
      <p:sp>
        <p:nvSpPr>
          <p:cNvPr id="252" name="Google Shape;252;g23beacbcec4_2_31"/>
          <p:cNvSpPr txBox="1"/>
          <p:nvPr>
            <p:ph idx="1" type="body"/>
          </p:nvPr>
        </p:nvSpPr>
        <p:spPr>
          <a:xfrm>
            <a:off x="677325" y="887074"/>
            <a:ext cx="8841900" cy="587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rwa67_summer2023_TS_test1.yaml:</a:t>
            </a:r>
            <a:endParaRPr>
              <a:solidFill>
                <a:schemeClr val="dk1"/>
              </a:solidFill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Char char="►"/>
            </a:pPr>
            <a:r>
              <a:rPr lang="en-IN">
                <a:solidFill>
                  <a:schemeClr val="dk1"/>
                </a:solidFill>
              </a:rPr>
              <a:t>completion time: 97 sec</a:t>
            </a:r>
            <a:endParaRPr>
              <a:solidFill>
                <a:schemeClr val="dk1"/>
              </a:solidFill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Char char="►"/>
            </a:pPr>
            <a:r>
              <a:rPr lang="en-IN">
                <a:solidFill>
                  <a:schemeClr val="dk1"/>
                </a:solidFill>
              </a:rPr>
              <a:t>Score: 9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3" name="Google Shape;253;g23beacbcec4_2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25" y="2058900"/>
            <a:ext cx="4800600" cy="3531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3beacbcec4_2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7375" y="3124725"/>
            <a:ext cx="480060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"/>
          <p:cNvSpPr txBox="1"/>
          <p:nvPr>
            <p:ph type="title"/>
          </p:nvPr>
        </p:nvSpPr>
        <p:spPr>
          <a:xfrm>
            <a:off x="609601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IN"/>
              <a:t>Challenges Faced:</a:t>
            </a:r>
            <a:endParaRPr/>
          </a:p>
        </p:txBody>
      </p:sp>
      <p:sp>
        <p:nvSpPr>
          <p:cNvPr id="260" name="Google Shape;260;p7"/>
          <p:cNvSpPr txBox="1"/>
          <p:nvPr>
            <p:ph idx="1" type="body"/>
          </p:nvPr>
        </p:nvSpPr>
        <p:spPr>
          <a:xfrm>
            <a:off x="677334" y="1488613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144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IN"/>
              <a:t>Numerous obstacles were faced during this project such as:</a:t>
            </a:r>
            <a:endParaRPr/>
          </a:p>
          <a:p>
            <a:pPr indent="-32004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Building a robust control architecture to handle </a:t>
            </a:r>
            <a:r>
              <a:rPr lang="en-IN"/>
              <a:t>challenges</a:t>
            </a:r>
            <a:r>
              <a:rPr lang="en-IN"/>
              <a:t> in orders.</a:t>
            </a:r>
            <a:endParaRPr/>
          </a:p>
          <a:p>
            <a:pPr indent="-32004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Parsing camera data to manager the order providing by the </a:t>
            </a:r>
            <a:r>
              <a:rPr lang="en-IN"/>
              <a:t>competition.</a:t>
            </a:r>
            <a:r>
              <a:rPr lang="en-IN"/>
              <a:t> </a:t>
            </a:r>
            <a:endParaRPr/>
          </a:p>
          <a:p>
            <a:pPr indent="-32004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Writing</a:t>
            </a:r>
            <a:r>
              <a:rPr lang="en-IN"/>
              <a:t> servers and using appropriate services to perform Kitting task in Gazebo environment.</a:t>
            </a:r>
            <a:endParaRPr/>
          </a:p>
          <a:p>
            <a:pPr indent="-32004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Breaking down services for a smoother simulation.</a:t>
            </a:r>
            <a:endParaRPr/>
          </a:p>
          <a:p>
            <a:pPr indent="-32004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Establishing appropriate communication between servers (</a:t>
            </a:r>
            <a:r>
              <a:rPr lang="en-IN"/>
              <a:t>written in C++)</a:t>
            </a:r>
            <a:r>
              <a:rPr lang="en-IN"/>
              <a:t> and clients (written in Python).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3beacbcec4_2_38"/>
          <p:cNvSpPr txBox="1"/>
          <p:nvPr>
            <p:ph type="title"/>
          </p:nvPr>
        </p:nvSpPr>
        <p:spPr>
          <a:xfrm>
            <a:off x="609601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IN"/>
              <a:t>Challenges Faced (cont.):</a:t>
            </a:r>
            <a:endParaRPr/>
          </a:p>
        </p:txBody>
      </p:sp>
      <p:sp>
        <p:nvSpPr>
          <p:cNvPr id="266" name="Google Shape;266;g23beacbcec4_2_38"/>
          <p:cNvSpPr txBox="1"/>
          <p:nvPr>
            <p:ph idx="1" type="body"/>
          </p:nvPr>
        </p:nvSpPr>
        <p:spPr>
          <a:xfrm>
            <a:off x="677334" y="1488613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Fine tuning parameters in server callback methods for the floor robot to perform pick and place task for various parts and tray.</a:t>
            </a:r>
            <a:endParaRPr/>
          </a:p>
          <a:p>
            <a:pPr indent="-32004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Ensuring parts were properly added to planning scene before attempting to interact with them.</a:t>
            </a:r>
            <a:endParaRPr/>
          </a:p>
          <a:p>
            <a:pPr indent="-32004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Adjusting waypoints and targets to avoid collision with objects not in planning scene (objects still in bin).</a:t>
            </a:r>
            <a:endParaRPr/>
          </a:p>
          <a:p>
            <a:pPr indent="-32004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What to snack on at midnight when floor robot goes rogue, dancing on the rail.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741e264b8e_0_13"/>
          <p:cNvSpPr txBox="1"/>
          <p:nvPr>
            <p:ph type="title"/>
          </p:nvPr>
        </p:nvSpPr>
        <p:spPr>
          <a:xfrm>
            <a:off x="609601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IN"/>
              <a:t>Challenges Faced (cont.):</a:t>
            </a:r>
            <a:endParaRPr/>
          </a:p>
        </p:txBody>
      </p:sp>
      <p:pic>
        <p:nvPicPr>
          <p:cNvPr id="272" name="Google Shape;272;g2741e264b8e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50" y="1539600"/>
            <a:ext cx="5521025" cy="412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2741e264b8e_0_13"/>
          <p:cNvPicPr preferRelativeResize="0"/>
          <p:nvPr/>
        </p:nvPicPr>
        <p:blipFill rotWithShape="1">
          <a:blip r:embed="rId4">
            <a:alphaModFix/>
          </a:blip>
          <a:srcRect b="26902" l="28663" r="16487" t="9212"/>
          <a:stretch/>
        </p:blipFill>
        <p:spPr>
          <a:xfrm>
            <a:off x="6111476" y="1539600"/>
            <a:ext cx="5799422" cy="41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741e264b8e_0_13"/>
          <p:cNvSpPr txBox="1"/>
          <p:nvPr/>
        </p:nvSpPr>
        <p:spPr>
          <a:xfrm>
            <a:off x="552200" y="5851575"/>
            <a:ext cx="8596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Trebuchet MS"/>
                <a:ea typeface="Trebuchet MS"/>
                <a:cs typeface="Trebuchet MS"/>
                <a:sym typeface="Trebuchet MS"/>
              </a:rPr>
              <a:t>Robot would not enter gripper changer because the planning scene still had the tray attached.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IN"/>
              <a:t>How can the results be made better?</a:t>
            </a:r>
            <a:endParaRPr/>
          </a:p>
        </p:txBody>
      </p:sp>
      <p:sp>
        <p:nvSpPr>
          <p:cNvPr id="280" name="Google Shape;280;p9"/>
          <p:cNvSpPr txBox="1"/>
          <p:nvPr>
            <p:ph idx="1" type="body"/>
          </p:nvPr>
        </p:nvSpPr>
        <p:spPr>
          <a:xfrm>
            <a:off x="677259" y="1488588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just"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rPr lang="en-IN"/>
              <a:t>Tray and Part inventories are determined at start.  Ideally, part and tray locations should be continuously updated (bumped parts, dropped parts)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just"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rPr lang="en-IN"/>
              <a:t>Integrate ceiling robot to reach all parts in bins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just"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rPr lang="en-IN"/>
              <a:t>Attach trays/parts to AGVs in planning view.  Current implementation would cause collisions when using the AGV for a second time.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just"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rPr lang="en-IN"/>
              <a:t>Finish Priority order logic</a:t>
            </a:r>
            <a:endParaRPr/>
          </a:p>
        </p:txBody>
      </p:sp>
      <p:pic>
        <p:nvPicPr>
          <p:cNvPr id="281" name="Google Shape;281;p9"/>
          <p:cNvPicPr preferRelativeResize="0"/>
          <p:nvPr/>
        </p:nvPicPr>
        <p:blipFill rotWithShape="1">
          <a:blip r:embed="rId3">
            <a:alphaModFix/>
          </a:blip>
          <a:srcRect b="37854" l="37033" r="15944" t="17385"/>
          <a:stretch/>
        </p:blipFill>
        <p:spPr>
          <a:xfrm>
            <a:off x="4514225" y="4062050"/>
            <a:ext cx="4068749" cy="236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/>
          <p:nvPr>
            <p:ph type="title"/>
          </p:nvPr>
        </p:nvSpPr>
        <p:spPr>
          <a:xfrm>
            <a:off x="677334" y="516467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IN"/>
              <a:t>Table of Contents</a:t>
            </a:r>
            <a:endParaRPr/>
          </a:p>
        </p:txBody>
      </p:sp>
      <p:sp>
        <p:nvSpPr>
          <p:cNvPr id="153" name="Google Shape;153;p2"/>
          <p:cNvSpPr txBox="1"/>
          <p:nvPr>
            <p:ph idx="1" type="body"/>
          </p:nvPr>
        </p:nvSpPr>
        <p:spPr>
          <a:xfrm>
            <a:off x="677334" y="1488613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Introduction 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Problem Statement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Code Block Diagram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Environment Sensors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Order Manager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Package Contents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Trial Files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Result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Challenges Faced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How can the results be made better?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Conclusion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Demo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"/>
          <p:cNvSpPr txBox="1"/>
          <p:nvPr>
            <p:ph type="title"/>
          </p:nvPr>
        </p:nvSpPr>
        <p:spPr>
          <a:xfrm>
            <a:off x="4159225" y="609600"/>
            <a:ext cx="51147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IN"/>
              <a:t>Conclusion</a:t>
            </a:r>
            <a:br>
              <a:rPr lang="en-IN"/>
            </a:br>
            <a:endParaRPr/>
          </a:p>
        </p:txBody>
      </p:sp>
      <p:sp>
        <p:nvSpPr>
          <p:cNvPr id="287" name="Google Shape;287;p10"/>
          <p:cNvSpPr/>
          <p:nvPr/>
        </p:nvSpPr>
        <p:spPr>
          <a:xfrm rot="10800000">
            <a:off x="0" y="0"/>
            <a:ext cx="842596" cy="5666154"/>
          </a:xfrm>
          <a:prstGeom prst="triangle">
            <a:avLst>
              <a:gd fmla="val 10000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8" name="Google Shape;288;p10"/>
          <p:cNvCxnSpPr/>
          <p:nvPr/>
        </p:nvCxnSpPr>
        <p:spPr>
          <a:xfrm>
            <a:off x="212887" y="4236854"/>
            <a:ext cx="3263960" cy="0"/>
          </a:xfrm>
          <a:prstGeom prst="straightConnector1">
            <a:avLst/>
          </a:prstGeom>
          <a:noFill/>
          <a:ln cap="rnd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9" name="Google Shape;289;p10"/>
          <p:cNvSpPr txBox="1"/>
          <p:nvPr>
            <p:ph idx="1" type="body"/>
          </p:nvPr>
        </p:nvSpPr>
        <p:spPr>
          <a:xfrm>
            <a:off x="1013325" y="1488600"/>
            <a:ext cx="8365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60"/>
              <a:buChar char="►"/>
            </a:pPr>
            <a:r>
              <a:rPr lang="en-IN" sz="1700"/>
              <a:t>The ‘rwa67’ accomplishes its objectives:</a:t>
            </a:r>
            <a:endParaRPr sz="1700"/>
          </a:p>
          <a:p>
            <a:pPr indent="-302260" lvl="1" marL="7429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►"/>
            </a:pPr>
            <a:r>
              <a:rPr lang="en-IN" sz="1700"/>
              <a:t>Perform motion planning to complete up to 4 orders</a:t>
            </a:r>
            <a:endParaRPr sz="1700"/>
          </a:p>
          <a:p>
            <a:pPr indent="-245110" lvl="2" marL="1143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►"/>
            </a:pPr>
            <a:r>
              <a:rPr lang="en-IN" sz="1700"/>
              <a:t>1 per AGV</a:t>
            </a:r>
            <a:endParaRPr sz="1700"/>
          </a:p>
          <a:p>
            <a:pPr indent="-302260" lvl="1" marL="7429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►"/>
            </a:pPr>
            <a:r>
              <a:rPr lang="en-IN" sz="1700"/>
              <a:t>Cater for insufficient parts &amp; faulty parts</a:t>
            </a:r>
            <a:endParaRPr/>
          </a:p>
          <a:p>
            <a:pPr indent="-199390" lvl="1" marL="7429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60"/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be3bef4d9_19_18"/>
          <p:cNvSpPr txBox="1"/>
          <p:nvPr>
            <p:ph type="title"/>
          </p:nvPr>
        </p:nvSpPr>
        <p:spPr>
          <a:xfrm>
            <a:off x="280291" y="2979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IN"/>
              <a:t>Demo:</a:t>
            </a:r>
            <a:endParaRPr/>
          </a:p>
        </p:txBody>
      </p:sp>
      <p:sp>
        <p:nvSpPr>
          <p:cNvPr id="295" name="Google Shape;295;g23be3bef4d9_19_18"/>
          <p:cNvSpPr txBox="1"/>
          <p:nvPr/>
        </p:nvSpPr>
        <p:spPr>
          <a:xfrm>
            <a:off x="598500" y="1195950"/>
            <a:ext cx="8937300" cy="47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>
                <a:solidFill>
                  <a:srgbClr val="1F2328"/>
                </a:solidFill>
              </a:rPr>
              <a:t>Build </a:t>
            </a:r>
            <a:r>
              <a:rPr lang="en-IN" sz="1800" u="sng">
                <a:solidFill>
                  <a:srgbClr val="1F2328"/>
                </a:solidFill>
              </a:rPr>
              <a:t>the</a:t>
            </a:r>
            <a:r>
              <a:rPr lang="en-IN" sz="1800" u="sng">
                <a:solidFill>
                  <a:srgbClr val="1F2328"/>
                </a:solidFill>
              </a:rPr>
              <a:t> packages:</a:t>
            </a:r>
            <a:endParaRPr sz="1800" u="sng">
              <a:solidFill>
                <a:srgbClr val="1F232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1F2328"/>
                </a:solidFill>
              </a:rPr>
              <a:t>cd ~/ariac_ws/</a:t>
            </a:r>
            <a:endParaRPr sz="1800">
              <a:solidFill>
                <a:srgbClr val="1F232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1F2328"/>
                </a:solidFill>
              </a:rPr>
              <a:t>colcon build --packages-select robot_msgs</a:t>
            </a:r>
            <a:endParaRPr sz="1800">
              <a:solidFill>
                <a:srgbClr val="1F232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1F2328"/>
                </a:solidFill>
              </a:rPr>
              <a:t>colcon build --packages-select rwa67</a:t>
            </a:r>
            <a:endParaRPr sz="1800">
              <a:solidFill>
                <a:srgbClr val="1F232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F232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>
                <a:solidFill>
                  <a:srgbClr val="1F2328"/>
                </a:solidFill>
              </a:rPr>
              <a:t>Launch:</a:t>
            </a:r>
            <a:endParaRPr sz="1800" u="sng">
              <a:solidFill>
                <a:srgbClr val="1F232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1F2328"/>
                </a:solidFill>
              </a:rPr>
              <a:t>ros2 launch rwa67 rwa67_app.launch.py</a:t>
            </a:r>
            <a:endParaRPr sz="1800">
              <a:solidFill>
                <a:srgbClr val="1F232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IN"/>
              <a:t>Introduction:</a:t>
            </a:r>
            <a:endParaRPr/>
          </a:p>
        </p:txBody>
      </p:sp>
      <p:sp>
        <p:nvSpPr>
          <p:cNvPr id="159" name="Google Shape;159;p3"/>
          <p:cNvSpPr txBox="1"/>
          <p:nvPr>
            <p:ph idx="1" type="body"/>
          </p:nvPr>
        </p:nvSpPr>
        <p:spPr>
          <a:xfrm>
            <a:off x="677334" y="1488613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b="1" lang="en-IN"/>
              <a:t>ARIAC </a:t>
            </a:r>
            <a:r>
              <a:rPr lang="en-IN"/>
              <a:t>is hosted by National Institute of Standards and Technology (</a:t>
            </a:r>
            <a:r>
              <a:rPr b="1" lang="en-IN"/>
              <a:t>NIST</a:t>
            </a:r>
            <a:r>
              <a:rPr lang="en-IN"/>
              <a:t>) to test the </a:t>
            </a:r>
            <a:r>
              <a:rPr b="1" lang="en-IN"/>
              <a:t>agility</a:t>
            </a:r>
            <a:r>
              <a:rPr lang="en-IN"/>
              <a:t> of the industrial robot system. </a:t>
            </a:r>
            <a:endParaRPr/>
          </a:p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IN"/>
              <a:t>The purpose of ARIAC is to make industrial robots </a:t>
            </a:r>
            <a:r>
              <a:rPr b="1" lang="en-IN"/>
              <a:t>more autonomous, productive </a:t>
            </a:r>
            <a:r>
              <a:rPr lang="en-IN"/>
              <a:t>with </a:t>
            </a:r>
            <a:r>
              <a:rPr b="1" lang="en-IN"/>
              <a:t>minimum human input</a:t>
            </a:r>
            <a:r>
              <a:rPr lang="en-IN"/>
              <a:t>.</a:t>
            </a:r>
            <a:endParaRPr/>
          </a:p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160" name="Google Shape;16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477" y="3320975"/>
            <a:ext cx="6094498" cy="313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be3bef4d9_0_0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IN"/>
              <a:t>Problem Statement</a:t>
            </a:r>
            <a:r>
              <a:rPr lang="en-I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3be3bef4d9_0_0"/>
          <p:cNvSpPr txBox="1"/>
          <p:nvPr>
            <p:ph idx="1" type="body"/>
          </p:nvPr>
        </p:nvSpPr>
        <p:spPr>
          <a:xfrm>
            <a:off x="748484" y="1648364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N"/>
              <a:t>For this course the problem was to test the agility of an industrial floor robot to complete kitting tasks with the </a:t>
            </a:r>
            <a:r>
              <a:rPr lang="en-IN"/>
              <a:t>challenges</a:t>
            </a:r>
            <a:r>
              <a:rPr lang="en-IN"/>
              <a:t> of:</a:t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Faulty part</a:t>
            </a:r>
            <a:endParaRPr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Parts placed in certain quadrants for the first time are deemed faulty. They must be properly disposed of in the discard bin to avoid penalty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Insufficient</a:t>
            </a:r>
            <a:r>
              <a:rPr lang="en-IN"/>
              <a:t> part</a:t>
            </a:r>
            <a:endParaRPr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There are not enough parts to fulfill an order. The order must be complete to its fullest and still submitted.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"/>
          <p:cNvSpPr txBox="1"/>
          <p:nvPr>
            <p:ph type="title"/>
          </p:nvPr>
        </p:nvSpPr>
        <p:spPr>
          <a:xfrm>
            <a:off x="226841" y="422575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IN"/>
              <a:t>Code Block Diagram:</a:t>
            </a:r>
            <a:endParaRPr/>
          </a:p>
        </p:txBody>
      </p:sp>
      <p:pic>
        <p:nvPicPr>
          <p:cNvPr id="172" name="Google Shape;17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325" y="1273650"/>
            <a:ext cx="7817300" cy="553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3beacbcec4_1_0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Package Contents:</a:t>
            </a:r>
            <a:endParaRPr/>
          </a:p>
        </p:txBody>
      </p:sp>
      <p:sp>
        <p:nvSpPr>
          <p:cNvPr id="178" name="Google Shape;178;g23beacbcec4_1_0"/>
          <p:cNvSpPr txBox="1"/>
          <p:nvPr>
            <p:ph idx="1" type="body"/>
          </p:nvPr>
        </p:nvSpPr>
        <p:spPr>
          <a:xfrm>
            <a:off x="948926" y="1620525"/>
            <a:ext cx="3540000" cy="78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R</a:t>
            </a:r>
            <a:r>
              <a:rPr lang="en-IN"/>
              <a:t>obot_msgs</a:t>
            </a:r>
            <a:endParaRPr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Custom Service Messages</a:t>
            </a:r>
            <a:endParaRPr/>
          </a:p>
        </p:txBody>
      </p:sp>
      <p:pic>
        <p:nvPicPr>
          <p:cNvPr id="179" name="Google Shape;179;g23beacbcec4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184" y="2510338"/>
            <a:ext cx="1790700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3beacbcec4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6904" y="2105525"/>
            <a:ext cx="1971675" cy="39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3beacbcec4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5354" y="2110300"/>
            <a:ext cx="2295525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23beacbcec4_1_0"/>
          <p:cNvSpPr txBox="1"/>
          <p:nvPr>
            <p:ph idx="1" type="body"/>
          </p:nvPr>
        </p:nvSpPr>
        <p:spPr>
          <a:xfrm>
            <a:off x="5103801" y="1182150"/>
            <a:ext cx="3540000" cy="78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Rwa67</a:t>
            </a:r>
            <a:endParaRPr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Main Competitor Package</a:t>
            </a:r>
            <a:endParaRPr/>
          </a:p>
        </p:txBody>
      </p:sp>
      <p:sp>
        <p:nvSpPr>
          <p:cNvPr id="183" name="Google Shape;183;g23beacbcec4_1_0"/>
          <p:cNvSpPr txBox="1"/>
          <p:nvPr/>
        </p:nvSpPr>
        <p:spPr>
          <a:xfrm>
            <a:off x="1604125" y="6357625"/>
            <a:ext cx="84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Trebuchet MS"/>
                <a:ea typeface="Trebuchet MS"/>
                <a:cs typeface="Trebuchet MS"/>
                <a:sym typeface="Trebuchet MS"/>
              </a:rPr>
              <a:t>Approx. Lines of code = 5053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IN"/>
              <a:t>Environment Sensors:</a:t>
            </a:r>
            <a:endParaRPr/>
          </a:p>
        </p:txBody>
      </p:sp>
      <p:sp>
        <p:nvSpPr>
          <p:cNvPr id="189" name="Google Shape;189;p8"/>
          <p:cNvSpPr txBox="1"/>
          <p:nvPr>
            <p:ph idx="1" type="body"/>
          </p:nvPr>
        </p:nvSpPr>
        <p:spPr>
          <a:xfrm>
            <a:off x="948925" y="1620525"/>
            <a:ext cx="5920500" cy="238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Provide control system with information necessary to build world model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4x Advanced Logical Sensors</a:t>
            </a:r>
            <a:endParaRPr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Provide tray id and pose</a:t>
            </a:r>
            <a:endParaRPr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Provide part pose, color, and type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AGV Tray Sensors</a:t>
            </a:r>
            <a:endParaRPr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Located on each AGV</a:t>
            </a:r>
            <a:endParaRPr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Provide quality information of tray and parts</a:t>
            </a:r>
            <a:endParaRPr/>
          </a:p>
        </p:txBody>
      </p:sp>
      <p:pic>
        <p:nvPicPr>
          <p:cNvPr id="190" name="Google Shape;19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0300" y="573937"/>
            <a:ext cx="2212050" cy="34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8"/>
          <p:cNvSpPr txBox="1"/>
          <p:nvPr>
            <p:ph idx="1" type="body"/>
          </p:nvPr>
        </p:nvSpPr>
        <p:spPr>
          <a:xfrm>
            <a:off x="7404100" y="274825"/>
            <a:ext cx="2457900" cy="37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1500"/>
              <a:t>sensors.yaml</a:t>
            </a:r>
            <a:endParaRPr sz="1500"/>
          </a:p>
        </p:txBody>
      </p:sp>
      <p:pic>
        <p:nvPicPr>
          <p:cNvPr id="192" name="Google Shape;19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5413" y="4174012"/>
            <a:ext cx="9641179" cy="248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41e264b8e_0_22"/>
          <p:cNvSpPr txBox="1"/>
          <p:nvPr/>
        </p:nvSpPr>
        <p:spPr>
          <a:xfrm>
            <a:off x="1017325" y="1397150"/>
            <a:ext cx="45513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>
                <a:latin typeface="Trebuchet MS"/>
                <a:ea typeface="Trebuchet MS"/>
                <a:cs typeface="Trebuchet MS"/>
                <a:sym typeface="Trebuchet MS"/>
              </a:rPr>
              <a:t>Subscriptions</a:t>
            </a:r>
            <a:endParaRPr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-"/>
            </a:pPr>
            <a:r>
              <a:rPr lang="en-IN">
                <a:latin typeface="Courier New"/>
                <a:ea typeface="Courier New"/>
                <a:cs typeface="Courier New"/>
                <a:sym typeface="Courier New"/>
              </a:rPr>
              <a:t>ariac/competition_state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ourier New"/>
                <a:ea typeface="Courier New"/>
                <a:cs typeface="Courier New"/>
                <a:sym typeface="Courier New"/>
              </a:rPr>
              <a:t>    	</a:t>
            </a:r>
            <a:r>
              <a:rPr lang="en-IN" sz="1300">
                <a:latin typeface="Times New Roman"/>
                <a:ea typeface="Times New Roman"/>
                <a:cs typeface="Times New Roman"/>
                <a:sym typeface="Times New Roman"/>
              </a:rPr>
              <a:t>Begins fulfilling orders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-"/>
            </a:pPr>
            <a:r>
              <a:rPr lang="en-IN">
                <a:latin typeface="Courier New"/>
                <a:ea typeface="Courier New"/>
                <a:cs typeface="Courier New"/>
                <a:sym typeface="Courier New"/>
              </a:rPr>
              <a:t>ariac/orders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Adds orders to the queues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-"/>
            </a:pPr>
            <a:r>
              <a:rPr lang="en-IN">
                <a:latin typeface="Courier New"/>
                <a:ea typeface="Courier New"/>
                <a:cs typeface="Courier New"/>
                <a:sym typeface="Courier New"/>
              </a:rPr>
              <a:t>/left_bin_camera_data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ourier New"/>
                <a:ea typeface="Courier New"/>
                <a:cs typeface="Courier New"/>
                <a:sym typeface="Courier New"/>
              </a:rPr>
              <a:t>/right_bin_camera_data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ourier New"/>
                <a:ea typeface="Courier New"/>
                <a:cs typeface="Courier New"/>
                <a:sym typeface="Courier New"/>
              </a:rPr>
              <a:t>/kitting_tray1_camera_data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ourier New"/>
                <a:ea typeface="Courier New"/>
                <a:cs typeface="Courier New"/>
                <a:sym typeface="Courier New"/>
              </a:rPr>
              <a:t>/kitting_tray2_camera_data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en-IN" sz="1300">
                <a:latin typeface="Times New Roman"/>
                <a:ea typeface="Times New Roman"/>
                <a:cs typeface="Times New Roman"/>
                <a:sym typeface="Times New Roman"/>
              </a:rPr>
              <a:t>Records the poses of parts and trays. These have been obtained by locate_parts_trays, translated to world pose, then republished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8" name="Google Shape;198;g2741e264b8e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275" y="4731425"/>
            <a:ext cx="4457400" cy="14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741e264b8e_0_22"/>
          <p:cNvSpPr txBox="1"/>
          <p:nvPr>
            <p:ph type="title"/>
          </p:nvPr>
        </p:nvSpPr>
        <p:spPr>
          <a:xfrm>
            <a:off x="280291" y="2979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IN"/>
              <a:t>Order Manager - In Depth:</a:t>
            </a:r>
            <a:endParaRPr/>
          </a:p>
        </p:txBody>
      </p:sp>
      <p:sp>
        <p:nvSpPr>
          <p:cNvPr id="200" name="Google Shape;200;g2741e264b8e_0_22"/>
          <p:cNvSpPr txBox="1"/>
          <p:nvPr/>
        </p:nvSpPr>
        <p:spPr>
          <a:xfrm>
            <a:off x="561100" y="881250"/>
            <a:ext cx="81207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Trebuchet MS"/>
                <a:ea typeface="Trebuchet MS"/>
                <a:cs typeface="Trebuchet MS"/>
                <a:sym typeface="Trebuchet MS"/>
              </a:rPr>
              <a:t>The Order Manager node is the heart of the competition package.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1" name="Google Shape;201;g2741e264b8e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6300" y="1618793"/>
            <a:ext cx="3235075" cy="4141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"/>
          <p:cNvSpPr txBox="1"/>
          <p:nvPr>
            <p:ph type="title"/>
          </p:nvPr>
        </p:nvSpPr>
        <p:spPr>
          <a:xfrm>
            <a:off x="280291" y="2979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IN"/>
              <a:t>Order Manager - In Depth (cont.):</a:t>
            </a:r>
            <a:endParaRPr/>
          </a:p>
        </p:txBody>
      </p:sp>
      <p:sp>
        <p:nvSpPr>
          <p:cNvPr id="207" name="Google Shape;207;p5"/>
          <p:cNvSpPr txBox="1"/>
          <p:nvPr/>
        </p:nvSpPr>
        <p:spPr>
          <a:xfrm>
            <a:off x="570025" y="854475"/>
            <a:ext cx="8892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Trebuchet MS"/>
                <a:ea typeface="Trebuchet MS"/>
                <a:cs typeface="Trebuchet MS"/>
                <a:sym typeface="Trebuchet MS"/>
              </a:rPr>
              <a:t>The Order Manager node is the heart of the competition package. It </a:t>
            </a:r>
            <a:r>
              <a:rPr lang="en-IN">
                <a:latin typeface="Trebuchet MS"/>
                <a:ea typeface="Trebuchet MS"/>
                <a:cs typeface="Trebuchet MS"/>
                <a:sym typeface="Trebuchet MS"/>
              </a:rPr>
              <a:t>contains</a:t>
            </a:r>
            <a:r>
              <a:rPr lang="en-IN">
                <a:latin typeface="Trebuchet MS"/>
                <a:ea typeface="Trebuchet MS"/>
                <a:cs typeface="Trebuchet MS"/>
                <a:sym typeface="Trebuchet MS"/>
              </a:rPr>
              <a:t> the main logic and makes the service requests to floor_robot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8" name="Google Shape;208;p5"/>
          <p:cNvSpPr txBox="1"/>
          <p:nvPr/>
        </p:nvSpPr>
        <p:spPr>
          <a:xfrm>
            <a:off x="2594475" y="1361450"/>
            <a:ext cx="6033600" cy="46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latin typeface="Courier New"/>
                <a:ea typeface="Courier New"/>
                <a:cs typeface="Courier New"/>
                <a:sym typeface="Courier New"/>
              </a:rPr>
              <a:t>Fullfill_order: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latin typeface="Courier New"/>
                <a:ea typeface="Courier New"/>
                <a:cs typeface="Courier New"/>
                <a:sym typeface="Courier New"/>
              </a:rPr>
              <a:t>	order = current_order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latin typeface="Courier New"/>
                <a:ea typeface="Courier New"/>
                <a:cs typeface="Courier New"/>
                <a:sym typeface="Courier New"/>
              </a:rPr>
              <a:t>	tray = order.tray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latin typeface="Courier New"/>
                <a:ea typeface="Courier New"/>
                <a:cs typeface="Courier New"/>
                <a:sym typeface="Courier New"/>
              </a:rPr>
              <a:t>	agv = order.agv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latin typeface="Courier New"/>
                <a:ea typeface="Courier New"/>
                <a:cs typeface="Courier New"/>
                <a:sym typeface="Courier New"/>
              </a:rPr>
              <a:t>	tray_pose = search_tray_inventory(tray)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latin typeface="Courier New"/>
                <a:ea typeface="Courier New"/>
                <a:cs typeface="Courier New"/>
                <a:sym typeface="Courier New"/>
              </a:rPr>
              <a:t>	move_robot_to_table()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-IN"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-IN">
                <a:latin typeface="Courier New"/>
                <a:ea typeface="Courier New"/>
                <a:cs typeface="Courier New"/>
                <a:sym typeface="Courier New"/>
              </a:rPr>
              <a:t>hange_to_tray_gripper()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latin typeface="Courier New"/>
                <a:ea typeface="Courier New"/>
                <a:cs typeface="Courier New"/>
                <a:sym typeface="Courier New"/>
              </a:rPr>
              <a:t>	grab_tray()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-IN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lang="en-IN">
                <a:latin typeface="Courier New"/>
                <a:ea typeface="Courier New"/>
                <a:cs typeface="Courier New"/>
                <a:sym typeface="Courier New"/>
              </a:rPr>
              <a:t>lace_tray_on_agv()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latin typeface="Courier New"/>
                <a:ea typeface="Courier New"/>
                <a:cs typeface="Courier New"/>
                <a:sym typeface="Courier New"/>
              </a:rPr>
              <a:t>	remove_tray_from_inventory()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-I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move_robot_to_table()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change_to_part_gripper()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for (part in list_of_parts):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part_pose = search_part_inventory(part)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If (part_pose == None):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	Continue  #part not found… Moving on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place_part_on_tray()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perform_quality_check()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If (faulty):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	Move part to bin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	Add part back to list_of_parts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Remove_part_from_inventory()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complete_order()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2023-05-18T17:05:13Z</dcterms:created>
  <dc:creator>Dhinesh Rajasekaran</dc:creator>
</cp:coreProperties>
</file>